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4" r:id="rId3"/>
    <p:sldId id="285" r:id="rId4"/>
    <p:sldId id="286" r:id="rId5"/>
    <p:sldId id="287" r:id="rId6"/>
    <p:sldId id="288" r:id="rId7"/>
    <p:sldId id="290" r:id="rId8"/>
    <p:sldId id="293" r:id="rId9"/>
    <p:sldId id="294" r:id="rId10"/>
    <p:sldId id="291" r:id="rId11"/>
    <p:sldId id="298" r:id="rId12"/>
    <p:sldId id="300" r:id="rId13"/>
    <p:sldId id="299" r:id="rId14"/>
    <p:sldId id="292" r:id="rId15"/>
    <p:sldId id="295" r:id="rId16"/>
    <p:sldId id="296" r:id="rId17"/>
    <p:sldId id="297" r:id="rId18"/>
    <p:sldId id="301" r:id="rId19"/>
    <p:sldId id="28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4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127001-3BA2-4C4B-A4E5-393ACA37F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A308EB8-5815-42CF-B215-1ECCCE4DE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AB7BA42-D777-43A4-B2E5-AFDE1EC14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9FD5-B1F9-40AC-94BE-057AF3414BD9}" type="datetimeFigureOut">
              <a:rPr lang="en-US" smtClean="0"/>
              <a:t>10/17/2020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9F3140-2202-4ABF-B2F3-19327F212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9E5CF4B-55BE-422F-B73E-33021CF99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922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92EEF3-FB2A-432B-A1D4-E7B0ACD67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BA34982-2E40-44E1-AEC7-45A4180060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F48A6EE-F5AE-46B9-8275-A842209D5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9FD5-B1F9-40AC-94BE-057AF3414BD9}" type="datetimeFigureOut">
              <a:rPr lang="en-US" smtClean="0"/>
              <a:t>10/17/2020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EE015A-4192-4310-A09D-4FD3DD186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362AD92-4B57-481E-AC60-206B91F0A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24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6D8C9B4-B45D-426D-8BFD-64882945BA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F4896B8-B25A-4740-BD7F-BF53C9E68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A936816-4988-4D63-9599-7074E33D6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9FD5-B1F9-40AC-94BE-057AF3414BD9}" type="datetimeFigureOut">
              <a:rPr lang="en-US" smtClean="0"/>
              <a:t>10/17/2020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55A8635-714A-4493-AD7F-B1530F958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B056350-9529-4609-BD4C-5F344E894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459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208ADE-D299-4C64-A826-1CA9F6FB0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207280C-F597-49F6-B6B4-AC6C56840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86DE425-1A0B-43E4-917D-98E6C3DAC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9FD5-B1F9-40AC-94BE-057AF3414BD9}" type="datetimeFigureOut">
              <a:rPr lang="en-US" smtClean="0"/>
              <a:t>10/17/2020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B1AD98D-D575-440C-8C69-C4FD03E5A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E6A41D8-A1F8-4627-A0D8-EB9B77282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020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F49D4A-DF0C-4BF5-952C-7018F305B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933C148-903B-4BC6-A32F-6396A466FD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2D4334B-2CF8-4362-AA07-17F825188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9FD5-B1F9-40AC-94BE-057AF3414BD9}" type="datetimeFigureOut">
              <a:rPr lang="en-US" smtClean="0"/>
              <a:t>10/17/2020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6A110A9-3361-49D5-8E4B-1CBD292DA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1F243B0-68B2-4064-A19C-72FC11888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092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8A189A-88F7-4E6F-9309-36CEFFE67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F92B7A6-210C-46CF-B771-5236BD6314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FEA976D-7685-421C-B600-3ABAF2929C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5DFB564-E14E-4A98-9461-EAB42B8DF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9FD5-B1F9-40AC-94BE-057AF3414BD9}" type="datetimeFigureOut">
              <a:rPr lang="en-US" smtClean="0"/>
              <a:t>10/17/2020</a:t>
            </a:fld>
            <a:endParaRPr lang="en-US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A230C78-4A60-4802-B7DA-C9C8568D1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B0BD977-75C9-4ECA-B251-3B924BEB4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162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A1D486-4153-4FF1-87A0-CF11EF08D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D561827-F453-4D3C-BF69-A85A2480D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22AAE31-5353-40DF-B0CF-823EA32D90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CAB8D01-C3F7-45F5-B995-8EBE47E1D7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CE0930BF-CB82-4561-AFE8-CE773CB840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A0D3E36-6563-4BAD-B00D-386113832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9FD5-B1F9-40AC-94BE-057AF3414BD9}" type="datetimeFigureOut">
              <a:rPr lang="en-US" smtClean="0"/>
              <a:t>10/17/2020</a:t>
            </a:fld>
            <a:endParaRPr lang="en-US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B3A82EA-6CEC-4E98-81EB-CEACC4D8E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338EC67-522C-442F-A632-3F09375AB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039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B81DC0-43B2-46DB-ADA5-9E978B919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624BFDA-5481-469B-B1EC-98E495971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9FD5-B1F9-40AC-94BE-057AF3414BD9}" type="datetimeFigureOut">
              <a:rPr lang="en-US" smtClean="0"/>
              <a:t>10/17/2020</a:t>
            </a:fld>
            <a:endParaRPr lang="en-US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2072BC0-F194-4729-8548-907A6F13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3B2A890-E95D-4EC0-BB2C-37A4ECCA3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197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A65202E-7542-4DBC-A478-C65B0E2F6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9FD5-B1F9-40AC-94BE-057AF3414BD9}" type="datetimeFigureOut">
              <a:rPr lang="en-US" smtClean="0"/>
              <a:t>10/17/2020</a:t>
            </a:fld>
            <a:endParaRPr lang="en-US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6D1BD49-E082-4FF5-9326-C25900A80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7B36A18-B545-4A1A-B7A9-4DB176408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174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8442F9-0A07-488D-B017-597934685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8059601-BE0E-4327-B6FB-03ECAB539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14E9F7F-49D3-43B7-9101-A99A84B1D0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4BAAF25-E8E5-474E-8726-328839C4E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9FD5-B1F9-40AC-94BE-057AF3414BD9}" type="datetimeFigureOut">
              <a:rPr lang="en-US" smtClean="0"/>
              <a:t>10/17/2020</a:t>
            </a:fld>
            <a:endParaRPr lang="en-US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0AD3732-EF02-4827-B9E0-80BEECA9B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270585D-FC58-44E2-BD39-7BC6A7513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598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DE14D3-44F9-4FF9-B38F-8A3905D93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140FEF6-23C8-4CF4-92CD-3794A08C79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0EFE498-B4BE-45BE-9E90-3B2165E8DC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703CEE4-1362-4C2F-8778-159C66069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9FD5-B1F9-40AC-94BE-057AF3414BD9}" type="datetimeFigureOut">
              <a:rPr lang="en-US" smtClean="0"/>
              <a:t>10/17/2020</a:t>
            </a:fld>
            <a:endParaRPr lang="en-US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E527B87-A863-4929-BC9C-C73EF1EDA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1EC9556-27F8-49AB-BDA9-59AA0377E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528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1E00D5F-26A8-4852-A99A-AAF158CE1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125C1EA-45CD-4C74-9879-792D4AB271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BBD20A7-CB46-4EE5-96C6-C83C15AB7A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7F9FD5-B1F9-40AC-94BE-057AF3414BD9}" type="datetimeFigureOut">
              <a:rPr lang="en-US" smtClean="0"/>
              <a:t>10/17/2020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ED07EF2-AF63-4D38-B2A1-B99CADCC28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76C0708-C445-4914-8B39-5FB70160EF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868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cridini/Artigo-JGEOTEC-2020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BA08417C-48F1-4DC1-ACA6-7501C3425D19}"/>
              </a:ext>
            </a:extLst>
          </p:cNvPr>
          <p:cNvSpPr txBox="1"/>
          <p:nvPr/>
        </p:nvSpPr>
        <p:spPr>
          <a:xfrm>
            <a:off x="144379" y="1005744"/>
            <a:ext cx="1174282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800" dirty="0">
                <a:solidFill>
                  <a:schemeClr val="accent1">
                    <a:lumMod val="75000"/>
                  </a:schemeClr>
                </a:solidFill>
              </a:rPr>
              <a:t>Detecção de Áreas de Florestas Invariantes em Séries Temporais Utilizando Random Forest</a:t>
            </a:r>
          </a:p>
          <a:p>
            <a:pPr algn="ctr"/>
            <a:endParaRPr lang="en-US" sz="4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09BBB94-F76F-4EBC-9F28-FE61DC2D96F2}"/>
              </a:ext>
            </a:extLst>
          </p:cNvPr>
          <p:cNvSpPr txBox="1"/>
          <p:nvPr/>
        </p:nvSpPr>
        <p:spPr>
          <a:xfrm>
            <a:off x="514149" y="3866553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Eduardo Ribeiro Lacerda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636B3690-AACE-4FBA-B1D3-DAEE5403C037}"/>
              </a:ext>
            </a:extLst>
          </p:cNvPr>
          <p:cNvSpPr txBox="1"/>
          <p:nvPr/>
        </p:nvSpPr>
        <p:spPr>
          <a:xfrm>
            <a:off x="594360" y="4557537"/>
            <a:ext cx="110032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dirty="0">
                <a:solidFill>
                  <a:srgbClr val="888888"/>
                </a:solidFill>
                <a:effectLst/>
                <a:latin typeface="Arial" panose="020B0604020202020204" pitchFamily="34" charset="0"/>
              </a:rPr>
              <a:t>Fluminense Federal University (UFF)</a:t>
            </a:r>
          </a:p>
          <a:p>
            <a:pPr algn="ctr"/>
            <a:r>
              <a:rPr lang="en-US" dirty="0">
                <a:solidFill>
                  <a:srgbClr val="888888"/>
                </a:solidFill>
                <a:latin typeface="Arial" panose="020B0604020202020204" pitchFamily="34" charset="0"/>
              </a:rPr>
              <a:t>International Institute for Sustainability (IIS)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1480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Camada Landtrendr 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florestas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que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sofreram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mudança)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3235E18-B8B6-4522-9379-1ABEBE6B7FE4}"/>
              </a:ext>
            </a:extLst>
          </p:cNvPr>
          <p:cNvSpPr txBox="1"/>
          <p:nvPr/>
        </p:nvSpPr>
        <p:spPr>
          <a:xfrm>
            <a:off x="585537" y="2259923"/>
            <a:ext cx="1099445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Greatest</a:t>
            </a: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pt-BR" dirty="0" err="1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Loss</a:t>
            </a: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800" dirty="0">
              <a:solidFill>
                <a:srgbClr val="22222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1985 – 2018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800" dirty="0">
              <a:solidFill>
                <a:srgbClr val="22222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Período: 1 de janeiro até 31 de dezembro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800" dirty="0">
              <a:solidFill>
                <a:srgbClr val="22222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Camada: NDVI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800" dirty="0">
              <a:solidFill>
                <a:srgbClr val="22222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Filtros: Magnitude maior que 200 (&gt; 0.2 de NDVI)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7996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Camada Outros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3235E18-B8B6-4522-9379-1ABEBE6B7FE4}"/>
              </a:ext>
            </a:extLst>
          </p:cNvPr>
          <p:cNvSpPr txBox="1"/>
          <p:nvPr/>
        </p:nvSpPr>
        <p:spPr>
          <a:xfrm>
            <a:off x="585537" y="2511564"/>
            <a:ext cx="1099445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Tudo que não foi classificado nem como floresta na camada de florestas e nem como mudança pela camada do Landtrendr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Água, solo exposto, pasto, etc...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Amostras selecionadas de forma aleatória (Raster to Point + Random Selection</a:t>
            </a: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)</a:t>
            </a:r>
            <a:endParaRPr lang="pt-BR" sz="1800" dirty="0">
              <a:solidFill>
                <a:srgbClr val="22222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19251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Criação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da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série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temporal para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classificação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3235E18-B8B6-4522-9379-1ABEBE6B7FE4}"/>
              </a:ext>
            </a:extLst>
          </p:cNvPr>
          <p:cNvSpPr txBox="1"/>
          <p:nvPr/>
        </p:nvSpPr>
        <p:spPr>
          <a:xfrm>
            <a:off x="585537" y="2266817"/>
            <a:ext cx="109944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Série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Landsat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5, 7 e 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Limpeza de nuvens de sombras (no data)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Mediana para a composição das camadas anuais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Bandas: blue,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green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red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nir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swir1, swir2,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ndvi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ndmi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ndwi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savi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greenness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wetness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brightness</a:t>
            </a:r>
            <a:endParaRPr lang="pt-BR" sz="1800" dirty="0">
              <a:solidFill>
                <a:srgbClr val="22222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528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Validação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Cruzada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(cross validation)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usando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o MLR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3235E18-B8B6-4522-9379-1ABEBE6B7FE4}"/>
              </a:ext>
            </a:extLst>
          </p:cNvPr>
          <p:cNvSpPr txBox="1"/>
          <p:nvPr/>
        </p:nvSpPr>
        <p:spPr>
          <a:xfrm>
            <a:off x="585537" y="1719713"/>
            <a:ext cx="1099445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O processo de validação cruzada foi realizado no R utilizando o pacote MLR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K-fold:10 ( 90% treino e 10% teste)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Iterações: 100 (</a:t>
            </a:r>
            <a:r>
              <a:rPr lang="pt-BR" dirty="0" err="1">
                <a:solidFill>
                  <a:srgbClr val="222222"/>
                </a:solidFill>
                <a:latin typeface="Arial" panose="020B0604020202020204" pitchFamily="34" charset="0"/>
              </a:rPr>
              <a:t>resampling</a:t>
            </a: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Algoritmo de classificação: Random Forest (100 árvores)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24 testes com combinações de bandas diferentes totalizando 24.000 processos de classificação diferentes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E017973-83C8-4241-9F56-AA2CB438A0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958" y="1441345"/>
            <a:ext cx="1266825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439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Resultados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de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acordo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com a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combinação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de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bandas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utilizada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5B8DC783-6C10-4695-A314-71E0542200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3834" y="1147987"/>
            <a:ext cx="5096272" cy="5710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9990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Classificação final no Google Earth Engine (Random Forest)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4558652-7C99-4CB6-A760-06B83DCD6A9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5663" y="1261108"/>
            <a:ext cx="7669553" cy="53786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978080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Diferenças entre o resultado obtido e a técnica antiga (Mapbiomas)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11384EA-AB2B-475D-A38A-B04B773AE367}"/>
              </a:ext>
            </a:extLst>
          </p:cNvPr>
          <p:cNvSpPr txBox="1"/>
          <p:nvPr/>
        </p:nvSpPr>
        <p:spPr>
          <a:xfrm>
            <a:off x="598771" y="1446529"/>
            <a:ext cx="1099445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2000 mil amostras aleatórias para cada classe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(FOR) – Áreas de floresta classificadas pelos dois mapeamentos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(RF) - Áreas de floresta classificadas apenas pela técnica proposta (random forest)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(Mapbiomas) - Áreas de floresta classificadas apenas pelo Mapbiomas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ANOVA – 0,0116 (mostrando uma diferenças estatisticamente significativa)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Teste de Tukey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83691F5-4D4E-4319-BF56-1476AEA20C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0643" y="4302092"/>
            <a:ext cx="4276725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272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Cálculo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do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erro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associado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a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cada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classe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TimeSync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)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CE21BFB-6C1E-48B3-B7BA-8B57DAF8F2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530" y="1253555"/>
            <a:ext cx="8732428" cy="4705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9933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Cálculo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do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erro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associado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a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cada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classe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TimeSync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)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B08F8BE-E1C4-4096-852A-07572B005941}"/>
              </a:ext>
            </a:extLst>
          </p:cNvPr>
          <p:cNvSpPr txBox="1"/>
          <p:nvPr/>
        </p:nvSpPr>
        <p:spPr>
          <a:xfrm>
            <a:off x="585537" y="2128318"/>
            <a:ext cx="1099445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300 amostras por classe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Mapbiomas (somente mapbiomas) – </a:t>
            </a:r>
            <a:r>
              <a:rPr lang="pt-BR" dirty="0">
                <a:solidFill>
                  <a:srgbClr val="FF0000"/>
                </a:solidFill>
                <a:latin typeface="Arial" panose="020B0604020202020204" pitchFamily="34" charset="0"/>
              </a:rPr>
              <a:t>55%</a:t>
            </a: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 acerto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RF (somente random forest) – </a:t>
            </a:r>
            <a:r>
              <a:rPr lang="pt-BR" dirty="0">
                <a:solidFill>
                  <a:srgbClr val="FF0000"/>
                </a:solidFill>
                <a:latin typeface="Arial" panose="020B0604020202020204" pitchFamily="34" charset="0"/>
              </a:rPr>
              <a:t>76%</a:t>
            </a: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 acerto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FOR (ambos) – </a:t>
            </a:r>
            <a:r>
              <a:rPr lang="pt-BR" dirty="0">
                <a:solidFill>
                  <a:srgbClr val="FF0000"/>
                </a:solidFill>
                <a:latin typeface="Arial" panose="020B0604020202020204" pitchFamily="34" charset="0"/>
              </a:rPr>
              <a:t>97%</a:t>
            </a: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 acerto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Mapeamento final – </a:t>
            </a:r>
            <a:r>
              <a:rPr lang="pt-BR" dirty="0">
                <a:solidFill>
                  <a:srgbClr val="FF0000"/>
                </a:solidFill>
                <a:latin typeface="Arial" panose="020B0604020202020204" pitchFamily="34" charset="0"/>
              </a:rPr>
              <a:t>91,7%</a:t>
            </a: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 acerto</a:t>
            </a:r>
          </a:p>
        </p:txBody>
      </p:sp>
    </p:spTree>
    <p:extLst>
      <p:ext uri="{BB962C8B-B14F-4D97-AF65-F5344CB8AC3E}">
        <p14:creationId xmlns:p14="http://schemas.microsoft.com/office/powerpoint/2010/main" val="22324155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594360" y="46185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Link para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os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dados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807C1AF9-1AAD-4441-BA0A-DA3527789BFA}"/>
              </a:ext>
            </a:extLst>
          </p:cNvPr>
          <p:cNvSpPr txBox="1"/>
          <p:nvPr/>
        </p:nvSpPr>
        <p:spPr>
          <a:xfrm>
            <a:off x="585537" y="2601108"/>
            <a:ext cx="1102092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Todos os resultados, amostras, imagens, arquivos vetoriais, códigos e materiais para  validação utilizados neste trabalho estão disponíveis para visualização e possível reprodução através deste link:</a:t>
            </a:r>
          </a:p>
          <a:p>
            <a:pPr algn="ctr"/>
            <a:endParaRPr lang="pt-BR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ctr"/>
            <a:r>
              <a:rPr lang="pt-B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pt-BR" sz="1800" u="sng" dirty="0">
                <a:solidFill>
                  <a:srgbClr val="0000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3"/>
              </a:rPr>
              <a:t>https://github.com/sacridini/Artigo-JGEOTEC-2020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006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Algoritmos de detecção de mudança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19333E6-9DA2-4EAD-8C66-F7CECA57DB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1283" y="1223619"/>
            <a:ext cx="7324725" cy="539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331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Algoritmos de detecção de mudança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6B4B0E4-A934-4D5C-8542-7BF6FDEC0D69}"/>
              </a:ext>
            </a:extLst>
          </p:cNvPr>
          <p:cNvSpPr txBox="1"/>
          <p:nvPr/>
        </p:nvSpPr>
        <p:spPr>
          <a:xfrm>
            <a:off x="2073897" y="1451728"/>
            <a:ext cx="940795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VCT – </a:t>
            </a:r>
            <a:r>
              <a:rPr lang="en-US" sz="1800" i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Vegetation Change Tracker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(2010)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Landtrendr (2012)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ITRA - </a:t>
            </a:r>
            <a:r>
              <a:rPr lang="en-US" sz="1800" i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Image Trends from Regression Analysis </a:t>
            </a:r>
            <a:r>
              <a:rPr lang="en-US" i="1" dirty="0">
                <a:latin typeface="Arial" panose="020B0604020202020204" pitchFamily="34" charset="0"/>
                <a:ea typeface="Arial" panose="020B0604020202020204" pitchFamily="34" charset="0"/>
              </a:rPr>
              <a:t>(2012)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MIICA - </a:t>
            </a:r>
            <a:r>
              <a:rPr lang="en-US" sz="1800" i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Multi-index Integrated Change Analysis</a:t>
            </a:r>
            <a:r>
              <a:rPr lang="en-US" i="1" dirty="0">
                <a:latin typeface="Arial" panose="020B0604020202020204" pitchFamily="34" charset="0"/>
                <a:ea typeface="Arial" panose="020B0604020202020204" pitchFamily="34" charset="0"/>
              </a:rPr>
              <a:t> (2013)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EWMACD - </a:t>
            </a:r>
            <a:r>
              <a:rPr lang="en-US" sz="1800" i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Exponentially Weighted Moving Average Change Detection</a:t>
            </a:r>
            <a:r>
              <a:rPr lang="en-US" i="1" dirty="0">
                <a:latin typeface="Arial" panose="020B0604020202020204" pitchFamily="34" charset="0"/>
                <a:ea typeface="Arial" panose="020B0604020202020204" pitchFamily="34" charset="0"/>
              </a:rPr>
              <a:t> (2014)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CCDC - </a:t>
            </a:r>
            <a:r>
              <a:rPr lang="en-US" sz="1800" i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Continuous Change Detection and Classification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(2014)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Shapes-NBR</a:t>
            </a: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</a:rPr>
              <a:t> (2016)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VerDET - </a:t>
            </a:r>
            <a:r>
              <a:rPr lang="en-US" sz="1800" i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Vegetation Regeneration and Disturbance Estimates through Time </a:t>
            </a:r>
            <a:r>
              <a:rPr lang="en-US" i="1" dirty="0">
                <a:latin typeface="Arial" panose="020B0604020202020204" pitchFamily="34" charset="0"/>
                <a:ea typeface="Arial" panose="020B0604020202020204" pitchFamily="34" charset="0"/>
              </a:rPr>
              <a:t> (2017)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COLD - </a:t>
            </a:r>
            <a:r>
              <a:rPr lang="en-US" sz="1800" i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Continuous Monitoring of Land Disturbance</a:t>
            </a:r>
            <a:r>
              <a:rPr lang="en-US" i="1" dirty="0">
                <a:latin typeface="Arial" panose="020B0604020202020204" pitchFamily="34" charset="0"/>
                <a:ea typeface="Arial" panose="020B0604020202020204" pitchFamily="34" charset="0"/>
              </a:rPr>
              <a:t> (2020)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8552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594360" y="467918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O problema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24A683B-2C76-410C-9745-286417606BCE}"/>
              </a:ext>
            </a:extLst>
          </p:cNvPr>
          <p:cNvSpPr txBox="1"/>
          <p:nvPr/>
        </p:nvSpPr>
        <p:spPr>
          <a:xfrm>
            <a:off x="612005" y="1446529"/>
            <a:ext cx="109944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  <a:ea typeface="Arial" panose="020B0604020202020204" pitchFamily="34" charset="0"/>
              </a:rPr>
              <a:t>A</a:t>
            </a:r>
            <a:r>
              <a:rPr lang="pt-B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limpeza dos dados na etapa de pós processamento desses algoritmos é essencial para a obtenção de resultados de boa qualidade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Áreas de floresta que possuem alta declividade, por exemplo, tendem a sofrer mais com certos ruídos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 limpeza desses dados normalmente acontece utilizando dados de projetos como o Mapbiomas como base para ignorar áreas de não interesse</a:t>
            </a:r>
            <a:endParaRPr lang="pt-BR" dirty="0"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52E68A4-E349-43F8-8EE3-08A48DB27E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6096" y="3660584"/>
            <a:ext cx="2204566" cy="64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865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Como resolver?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727363A-FA9B-4CA1-A786-8DCA77E7C989}"/>
              </a:ext>
            </a:extLst>
          </p:cNvPr>
          <p:cNvSpPr txBox="1"/>
          <p:nvPr/>
        </p:nvSpPr>
        <p:spPr>
          <a:xfrm>
            <a:off x="585537" y="2202922"/>
            <a:ext cx="109944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  <a:ea typeface="Arial" panose="020B0604020202020204" pitchFamily="34" charset="0"/>
              </a:rPr>
              <a:t>O</a:t>
            </a:r>
            <a:r>
              <a:rPr lang="pt-B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presente trabalho busca elaborar uma alternativa a essa técnica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Criar uma forma mais precisa de gerar camadas de áreas de estabilidade/invariância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  <a:ea typeface="Arial" panose="020B0604020202020204" pitchFamily="34" charset="0"/>
              </a:rPr>
              <a:t>U</a:t>
            </a:r>
            <a:r>
              <a:rPr lang="pt-B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tilizamos o algoritmo Random Forest na plataforma Google Earth Engine (GEE) além da linguagem R e do pacote MLR (Machine Learning in 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536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Área de Estudo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0A8A285-8540-4F16-92AD-DEC7187BC2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9311" y="1254430"/>
            <a:ext cx="7614530" cy="538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466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Máximo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NDVI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6BA4A90-E5CD-432E-AB8E-EDB0FE0F7E08}"/>
              </a:ext>
            </a:extLst>
          </p:cNvPr>
          <p:cNvSpPr txBox="1"/>
          <p:nvPr/>
        </p:nvSpPr>
        <p:spPr>
          <a:xfrm>
            <a:off x="585537" y="2202922"/>
            <a:ext cx="109944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Landsat 5, 7 e 8 (Surface Reflectance Tier 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Retirou</a:t>
            </a:r>
            <a:r>
              <a:rPr lang="en-US" dirty="0"/>
              <a:t>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pixels com </a:t>
            </a:r>
            <a:r>
              <a:rPr lang="en-US" dirty="0" err="1"/>
              <a:t>nuvem</a:t>
            </a:r>
            <a:r>
              <a:rPr lang="en-US" dirty="0"/>
              <a:t>/sombra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Mediana</a:t>
            </a:r>
            <a:r>
              <a:rPr lang="en-US" dirty="0"/>
              <a:t> de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ano</a:t>
            </a:r>
            <a:r>
              <a:rPr lang="en-US" dirty="0"/>
              <a:t> (1985 – 2018)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Extração</a:t>
            </a:r>
            <a:r>
              <a:rPr lang="en-US" dirty="0"/>
              <a:t> do valor </a:t>
            </a:r>
            <a:r>
              <a:rPr lang="en-US" dirty="0" err="1"/>
              <a:t>máximo</a:t>
            </a:r>
            <a:r>
              <a:rPr lang="en-US" dirty="0"/>
              <a:t> do NDVI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única</a:t>
            </a:r>
            <a:r>
              <a:rPr lang="en-US" dirty="0"/>
              <a:t> </a:t>
            </a:r>
            <a:r>
              <a:rPr lang="en-US" dirty="0" err="1"/>
              <a:t>camada</a:t>
            </a:r>
            <a:r>
              <a:rPr lang="en-US" dirty="0"/>
              <a:t> final (output)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5989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Definição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do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limiar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para o NDVI Max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3235E18-B8B6-4522-9379-1ABEBE6B7FE4}"/>
              </a:ext>
            </a:extLst>
          </p:cNvPr>
          <p:cNvSpPr txBox="1"/>
          <p:nvPr/>
        </p:nvSpPr>
        <p:spPr>
          <a:xfrm>
            <a:off x="612006" y="1609650"/>
            <a:ext cx="1099445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ncontrar um limiar para classificar o que é floresta e o que não é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Mapbiomas (floresta binário e pasto/agricultura binário) -&gt; raster pra ponto (vetor)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Seleção aleatória de 2000 pontos para cada classe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Extração utilizando os pontos dos valores do raster de NDVI </a:t>
            </a:r>
            <a:r>
              <a:rPr lang="pt-BR" dirty="0" err="1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max</a:t>
            </a:r>
            <a:endParaRPr lang="pt-BR" sz="1800" dirty="0">
              <a:solidFill>
                <a:srgbClr val="22222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Teste T de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Student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-&gt; valor p = 2.2e-16 (demonstrando diferença significativa entre as classes)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Extração do valor mínimo encontrado nas 2000 amostras de NDVI </a:t>
            </a:r>
            <a:r>
              <a:rPr lang="pt-BR" dirty="0" err="1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max</a:t>
            </a: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pela classe floresta = 0.83 </a:t>
            </a:r>
            <a:r>
              <a:rPr lang="pt-BR" dirty="0" err="1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ndvi</a:t>
            </a: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800" dirty="0">
              <a:solidFill>
                <a:srgbClr val="22222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Criação de uma nova camada raster binária com todos os valores iguais ou maiores que 0.83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6227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Criação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de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camada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de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florestas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3235E18-B8B6-4522-9379-1ABEBE6B7FE4}"/>
              </a:ext>
            </a:extLst>
          </p:cNvPr>
          <p:cNvSpPr txBox="1"/>
          <p:nvPr/>
        </p:nvSpPr>
        <p:spPr>
          <a:xfrm>
            <a:off x="705670" y="3338629"/>
            <a:ext cx="10994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Multiplicação da camada do Mapbiomas de florestas invariantes com a nova camada com o </a:t>
            </a:r>
            <a:r>
              <a:rPr lang="pt-BR" dirty="0" err="1">
                <a:solidFill>
                  <a:srgbClr val="222222"/>
                </a:solidFill>
                <a:latin typeface="Arial" panose="020B0604020202020204" pitchFamily="34" charset="0"/>
              </a:rPr>
              <a:t>max</a:t>
            </a: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pt-BR" dirty="0" err="1">
                <a:solidFill>
                  <a:srgbClr val="222222"/>
                </a:solidFill>
                <a:latin typeface="Arial" panose="020B0604020202020204" pitchFamily="34" charset="0"/>
              </a:rPr>
              <a:t>ndvi</a:t>
            </a: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81484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2652</TotalTime>
  <Words>797</Words>
  <Application>Microsoft Office PowerPoint</Application>
  <PresentationFormat>Widescreen</PresentationFormat>
  <Paragraphs>123</Paragraphs>
  <Slides>19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eduardo</dc:creator>
  <cp:lastModifiedBy>eduardo</cp:lastModifiedBy>
  <cp:revision>45</cp:revision>
  <dcterms:created xsi:type="dcterms:W3CDTF">2020-09-18T05:26:16Z</dcterms:created>
  <dcterms:modified xsi:type="dcterms:W3CDTF">2020-10-18T15:20:28Z</dcterms:modified>
</cp:coreProperties>
</file>

<file path=docProps/thumbnail.jpeg>
</file>